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57" r:id="rId6"/>
    <p:sldId id="276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ambria Math" panose="02040503050406030204" pitchFamily="18" charset="0"/>
      <p:regular r:id="rId23"/>
    </p:embeddedFont>
    <p:embeddedFont>
      <p:font typeface="G마켓 산스 TTF Bold" panose="02000000000000000000" pitchFamily="2" charset="-127"/>
      <p:bold r:id="rId24"/>
    </p:embeddedFont>
    <p:embeddedFont>
      <p:font typeface="G마켓 산스 TTF Medium" panose="02000000000000000000" pitchFamily="2" charset="-127"/>
      <p:regular r:id="rId25"/>
    </p:embeddedFont>
    <p:embeddedFont>
      <p:font typeface="Montserrat ExtraBold" panose="00000900000000000000" pitchFamily="2" charset="0"/>
      <p:bold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pos="3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BC88"/>
    <a:srgbClr val="98D4B3"/>
    <a:srgbClr val="9EBAAB"/>
    <a:srgbClr val="71A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90" y="456"/>
      </p:cViewPr>
      <p:guideLst>
        <p:guide orient="horz" pos="2183"/>
        <p:guide pos="3840"/>
        <p:guide pos="7310"/>
        <p:guide pos="3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C62FD-F84F-4ECE-9AD4-AE088C86F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C6C5BE-AC2E-40C9-9669-A65F8F1C6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78A863-E518-481C-9848-DC374820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E4F35-1AD4-4BCF-8664-C74A41025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C3A02-2956-4AF2-AD6A-2FC3013D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3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630BA-2353-4FD4-B7E4-A9F63D31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1E4351-593C-44B3-B98C-0B4FEA21A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21F33-29B2-459A-86FB-30F4A1F2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2C99B-59EF-488C-B8A7-F08D32210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81A3C-E7A4-40DB-8AFD-E8340192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77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50F908-DC85-4F50-90B6-4AC17BD69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24F3DE-D10F-4A4E-96BE-1D339B225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9F471-5810-481C-8B4D-8D177ADE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EBD32-D097-4A15-8181-603E5407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4AE21C-6730-4A8D-85AC-3E1BBF05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4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81F05-E420-4530-8CF1-E5D9CAA6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FC209-D495-49C0-A7EB-F8B7840B9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5257A-BAF8-4675-A12E-E2E96DD2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4A500-8AE6-403F-B0B8-0E67B785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3D27FA-78DA-4FE4-817E-26437667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01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DAD3B-67B4-4DE7-89A0-AD211CBC0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421FFE-6067-4E11-B02E-5202053CA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1DE7A-069F-48CB-A793-474D13D83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E111F2-5917-4B85-9136-FC223B525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5BC5D7-C89A-4B3E-9E03-3AB77F75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2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75C8-C2B4-46D9-A633-D8F25CDF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E7C69-F46F-4B4E-8EF7-919937565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7E1606-A950-408C-B011-DAB6884A0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CE0DEF-F1C4-41D8-A96C-1ADF5A1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96E0FF-DD98-481E-9A8E-7BCABD19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821B53-EADE-4609-A263-C571AF12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2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CC213-D860-4D88-A88F-B2023CED3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7CCBD-5F5C-478D-AEB0-909D375EC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8C76F0-400D-4E11-AA45-958F0E6C3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F96789-ABD2-4C06-B086-2B22E373E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2C4423-A2B5-45CA-9F7F-F57828F4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33C7C5-7D23-48B4-B457-602DA441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2A694-E6B4-45E0-8F12-50471647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91A8A7-D40E-4AF3-93DC-4BC5019D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6E74B-9CB5-4451-8E2D-365CC839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CCDE4E-485D-4FF4-83DD-AC4968E7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83C395-8E3C-4AA7-A441-543517EE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1FE1B-92A3-40ED-A44E-46CFE8CD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9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37A326-95F3-40FE-8F50-3C2BE7D0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053160-0ECC-4C5B-93CB-10001061A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EB2D0D-7F2C-4EB5-B0F0-72159FE9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4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E3686-046F-48FC-8098-69E64C8F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F9DF4-6E8C-447B-9884-6E4E1FABC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14A419-5FE8-40D0-884D-84E539BCB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717AA-EF31-4703-B799-7DB109EC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5B3506-1E0E-4E16-950E-E02C4E6A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2392FC-5B14-47D5-8845-08695A7E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436E0-B424-404E-9585-29ABECBF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1C4BA8-B14B-4B24-A115-D7034F644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DFEB31-AF22-4B7C-B6E5-7002C2E8D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DEB52C-01D5-4E51-805D-1FEE11C2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290B96-77D0-4D78-846D-F34DD37B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AC09B2-DFF3-41EC-BDB0-629BAD68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8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E55775-7A1D-4B95-8D76-657ABD5E2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ACB013-0D08-43CE-8625-1DBDDA81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4AC8F-4727-4ACF-B5C3-CFE6AD366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97ADC-4B6A-4ED8-AACE-02E6B9E8FDE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6F071-9796-478C-BD8A-E64853A43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35C38-C88C-4B57-B75E-547A32B46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58227" y="912426"/>
            <a:ext cx="4652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11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meeting</a:t>
            </a:r>
            <a:endParaRPr 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41FAF8-6E8A-4596-AE66-9F41C5062492}"/>
              </a:ext>
            </a:extLst>
          </p:cNvPr>
          <p:cNvSpPr txBox="1"/>
          <p:nvPr/>
        </p:nvSpPr>
        <p:spPr>
          <a:xfrm>
            <a:off x="496327" y="3319237"/>
            <a:ext cx="3674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조민준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01</a:t>
            </a:r>
          </a:p>
        </p:txBody>
      </p:sp>
      <p:pic>
        <p:nvPicPr>
          <p:cNvPr id="1028" name="Picture 4" descr="Brazo robótico">
            <a:extLst>
              <a:ext uri="{FF2B5EF4-FFF2-40B4-BE49-F238E27FC236}">
                <a16:creationId xmlns:a16="http://schemas.microsoft.com/office/drawing/2014/main" id="{0530C92F-EEE9-B325-4238-7C8345659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38" y="4442304"/>
            <a:ext cx="1754908" cy="175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592705-FF3A-3C1B-DF37-646BF91847FF}"/>
              </a:ext>
            </a:extLst>
          </p:cNvPr>
          <p:cNvSpPr txBox="1"/>
          <p:nvPr/>
        </p:nvSpPr>
        <p:spPr>
          <a:xfrm>
            <a:off x="280674" y="1890117"/>
            <a:ext cx="83475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/>
              </a:rPr>
              <a:t> image  Segmentation</a:t>
            </a:r>
          </a:p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/>
              </a:rPr>
              <a:t> U-Net </a:t>
            </a:r>
          </a:p>
        </p:txBody>
      </p:sp>
    </p:spTree>
    <p:extLst>
      <p:ext uri="{BB962C8B-B14F-4D97-AF65-F5344CB8AC3E}">
        <p14:creationId xmlns:p14="http://schemas.microsoft.com/office/powerpoint/2010/main" val="4055124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223962" y="1440489"/>
            <a:ext cx="11744076" cy="510343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2289959" y="5376101"/>
            <a:ext cx="6980630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타일 겹치기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altLang="ko-KR" sz="14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Overlap – tile)</a:t>
            </a:r>
            <a:r>
              <a:rPr lang="ko-KR" altLang="en-US" sz="14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전략</a:t>
            </a:r>
            <a:r>
              <a:rPr lang="en-US" altLang="ko-KR" sz="14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4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타일</a:t>
            </a:r>
            <a:r>
              <a:rPr lang="en-US" altLang="ko-KR" sz="1400" spc="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</a:t>
            </a:r>
            <a:r>
              <a:rPr lang="ko-KR" altLang="en-US" sz="1400" spc="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타일 </a:t>
            </a:r>
            <a:r>
              <a:rPr lang="en-US" altLang="ko-KR" sz="1400" spc="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</a:t>
            </a:r>
            <a:r>
              <a:rPr lang="ko-KR" altLang="en-US" sz="1400" spc="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일부영역이 겹친다</a:t>
            </a:r>
            <a:r>
              <a:rPr lang="en-US" altLang="ko-KR" sz="1400" spc="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spc="5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spc="50" dirty="0">
                <a:solidFill>
                  <a:srgbClr val="98D4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U-net </a:t>
            </a:r>
            <a:r>
              <a:rPr lang="ko-KR" altLang="en-US" sz="1400" spc="50" dirty="0">
                <a:solidFill>
                  <a:srgbClr val="98D4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구조상 출력 이미지의 해상도가 입력 이미지 보다 작다</a:t>
            </a:r>
            <a:r>
              <a:rPr lang="en-US" altLang="ko-KR" sz="1400" spc="50" dirty="0">
                <a:solidFill>
                  <a:srgbClr val="98D4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F4D4D8-31D0-A6A3-7701-24D0AB32154F}"/>
              </a:ext>
            </a:extLst>
          </p:cNvPr>
          <p:cNvSpPr txBox="1"/>
          <p:nvPr/>
        </p:nvSpPr>
        <p:spPr>
          <a:xfrm>
            <a:off x="484403" y="487138"/>
            <a:ext cx="1247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PART2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</a:t>
            </a:r>
            <a:r>
              <a:rPr lang="en-US" altLang="ko-KR" sz="1200" dirty="0">
                <a:solidFill>
                  <a:srgbClr val="98D4B3"/>
                </a:solidFill>
              </a:rPr>
              <a:t>U-Net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4BF5E-9CCF-A8A1-531F-A2C02E3A4379}"/>
              </a:ext>
            </a:extLst>
          </p:cNvPr>
          <p:cNvSpPr txBox="1"/>
          <p:nvPr/>
        </p:nvSpPr>
        <p:spPr>
          <a:xfrm>
            <a:off x="641371" y="843262"/>
            <a:ext cx="4613764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U-Net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Overlap - tile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EF0034-3C80-346C-E7CD-EA6C0939F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1666629"/>
            <a:ext cx="10240804" cy="35247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94ED2B3-AF66-01E9-5DBD-6F1955739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944" y="1126416"/>
            <a:ext cx="4861580" cy="49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4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223962" y="1440489"/>
            <a:ext cx="11744076" cy="510343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51CAA7-BCF5-02DE-94A6-E548D3EB6CC3}"/>
                  </a:ext>
                </a:extLst>
              </p:cNvPr>
              <p:cNvSpPr txBox="1"/>
              <p:nvPr/>
            </p:nvSpPr>
            <p:spPr>
              <a:xfrm>
                <a:off x="6921811" y="2293037"/>
                <a:ext cx="5306668" cy="3613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defRPr>
                </a:lvl1pPr>
              </a:lstStyle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TTF Medium" panose="02000000000000000000" pitchFamily="2" charset="-127"/>
                      </a:rPr>
                      <m:t>𝑥</m:t>
                    </m:r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픽셀의 위치</a:t>
                </a:r>
                <a:endParaRPr lang="en-US" altLang="ko-KR" sz="16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TTF Medium" panose="02000000000000000000" pitchFamily="2" charset="-127"/>
                      </a:rPr>
                      <m:t>𝑘</m:t>
                    </m:r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TTF Medium" panose="02000000000000000000" pitchFamily="2" charset="-127"/>
                      </a:rPr>
                      <m:t>𝑘</m:t>
                    </m:r>
                  </m:oMath>
                </a14:m>
                <a:r>
                  <a:rPr lang="ko-KR" altLang="en-US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번째 특징 채널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=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클래스</a:t>
                </a:r>
                <a:endParaRPr lang="en-US" altLang="ko-KR" sz="16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TTF Medium" panose="02000000000000000000" pitchFamily="2" charset="-127"/>
                      </a:rPr>
                      <m:t>𝑘</m:t>
                    </m:r>
                    <m:r>
                      <a:rPr lang="ko-KR" alt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TTF Medium" panose="02000000000000000000" pitchFamily="2" charset="-127"/>
                      </a:rPr>
                      <m:t>번</m:t>
                    </m:r>
                  </m:oMath>
                </a14:m>
                <a:r>
                  <a:rPr lang="ko-KR" altLang="en-US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째 채널의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TTF Medium" panose="02000000000000000000" pitchFamily="2" charset="-127"/>
                      </a:rPr>
                      <m:t>𝑥</m:t>
                    </m:r>
                    <m:r>
                      <a:rPr lang="ko-KR" alt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TTF Medium" panose="02000000000000000000" pitchFamily="2" charset="-127"/>
                      </a:rPr>
                      <m:t>위</m:t>
                    </m:r>
                  </m:oMath>
                </a14:m>
                <a:r>
                  <a:rPr lang="ko-KR" altLang="en-US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치의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activation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값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네트워크의 결과값</a:t>
                </a:r>
                <a:endPara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G마켓 산스 TTF Medium" panose="02000000000000000000" pitchFamily="2" charset="-127"/>
                      </a:rPr>
                      <m:t>𝑙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G마켓 산스 TTF Medium" panose="02000000000000000000" pitchFamily="2" charset="-127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G마켓 산스 TTF Medium" panose="02000000000000000000" pitchFamily="2" charset="-127"/>
                      </a:rPr>
                      <m:t>𝑥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G마켓 산스 TTF Medium" panose="02000000000000000000" pitchFamily="2" charset="-127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: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이미지의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G마켓 산스 TTF Medium" panose="02000000000000000000" pitchFamily="2" charset="-127"/>
                      </a:rPr>
                      <m:t>𝑥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G마켓 산스 TTF Medium" panose="02000000000000000000" pitchFamily="2" charset="-127"/>
                      </a:rPr>
                      <m:t> </m:t>
                    </m:r>
                  </m:oMath>
                </a14:m>
                <a:r>
                  <a:rPr lang="ko-KR" altLang="en-US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의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true label</a:t>
                </a: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일반 </a:t>
                </a:r>
                <a:r>
                  <a:rPr lang="en-US" altLang="ko-KR" sz="16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C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ross- Entropy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함수와 동일하지만 추가적으로 </a:t>
                </a:r>
                <a:r>
                  <a:rPr lang="ko-KR" altLang="en-US" sz="16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가</a:t>
                </a:r>
                <a14:m>
                  <m:oMath xmlns:m="http://schemas.openxmlformats.org/officeDocument/2006/math">
                    <m:r>
                      <a:rPr lang="ko-KR" altLang="en-US" sz="16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TTF Medium" panose="02000000000000000000" pitchFamily="2" charset="-127"/>
                      </a:rPr>
                      <m:t>중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G마켓 산스 TTF Medium" panose="02000000000000000000" pitchFamily="2" charset="-127"/>
                      </a:rPr>
                      <m:t>치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G마켓 산스 TTF Medium" panose="02000000000000000000" pitchFamily="2" charset="-127"/>
                      </a:rPr>
                      <m:t> 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G마켓 산스 TTF Medium" panose="02000000000000000000" pitchFamily="2" charset="-127"/>
                      </a:rPr>
                      <m:t>함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G마켓 산스 TTF Medium" panose="02000000000000000000" pitchFamily="2" charset="-127"/>
                      </a:rPr>
                      <m:t>수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G마켓 산스 TTF Medium" panose="02000000000000000000" pitchFamily="2" charset="-127"/>
                      </a:rPr>
                      <m:t>인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G마켓 산스 TTF Medium" panose="02000000000000000000" pitchFamily="2" charset="-127"/>
                      </a:rPr>
                      <m:t>  </m:t>
                    </m:r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TTF Medium" panose="02000000000000000000" pitchFamily="2" charset="-127"/>
                      </a:rPr>
                      <m:t>𝑤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TTF Medium" panose="02000000000000000000" pitchFamily="2" charset="-127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TTF Medium" panose="02000000000000000000" pitchFamily="2" charset="-127"/>
                          </a:rPr>
                          <m:t>𝑥</m:t>
                        </m:r>
                      </m:e>
                    </m:d>
                    <m:r>
                      <a:rPr lang="ko-KR" altLang="en-US" sz="1600" i="1">
                        <a:latin typeface="Cambria Math" panose="02040503050406030204" pitchFamily="18" charset="0"/>
                        <a:ea typeface="G마켓 산스 TTF Medium" panose="02000000000000000000" pitchFamily="2" charset="-127"/>
                      </a:rPr>
                      <m:t>를</m:t>
                    </m:r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사용한다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.</a:t>
                </a:r>
              </a:p>
              <a:p>
                <a:pPr>
                  <a:lnSpc>
                    <a:spcPct val="110000"/>
                  </a:lnSpc>
                </a:pPr>
                <a:endPara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51CAA7-BCF5-02DE-94A6-E548D3EB6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811" y="2293037"/>
                <a:ext cx="5306668" cy="36132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29E1A7C-FE8F-1DE1-B3CC-DA528CACE830}"/>
              </a:ext>
            </a:extLst>
          </p:cNvPr>
          <p:cNvSpPr txBox="1"/>
          <p:nvPr/>
        </p:nvSpPr>
        <p:spPr>
          <a:xfrm>
            <a:off x="484403" y="461190"/>
            <a:ext cx="1247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PART2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</a:t>
            </a:r>
            <a:r>
              <a:rPr lang="en-US" altLang="ko-KR" sz="1200" dirty="0">
                <a:solidFill>
                  <a:srgbClr val="98D4B3"/>
                </a:solidFill>
              </a:rPr>
              <a:t>U-Net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1F35E-C62A-27DB-65B3-D1C82AEA7776}"/>
              </a:ext>
            </a:extLst>
          </p:cNvPr>
          <p:cNvSpPr txBox="1"/>
          <p:nvPr/>
        </p:nvSpPr>
        <p:spPr>
          <a:xfrm>
            <a:off x="641371" y="817314"/>
            <a:ext cx="743344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U-Net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학습방법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Objective Function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0FAB4DF-E1DF-A019-F166-E04E88306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36" y="2086176"/>
            <a:ext cx="5353264" cy="381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3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193924" y="1462748"/>
            <a:ext cx="11744076" cy="510343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51CAA7-BCF5-02DE-94A6-E548D3EB6CC3}"/>
                  </a:ext>
                </a:extLst>
              </p:cNvPr>
              <p:cNvSpPr txBox="1"/>
              <p:nvPr/>
            </p:nvSpPr>
            <p:spPr>
              <a:xfrm>
                <a:off x="6921811" y="2293037"/>
                <a:ext cx="4628818" cy="4696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defRPr>
                </a:lvl1pPr>
              </a:lstStyle>
              <a:p>
                <a:pPr>
                  <a:lnSpc>
                    <a:spcPct val="110000"/>
                  </a:lnSpc>
                </a:pPr>
                <a:endParaRPr lang="en-US" altLang="ko-KR" sz="16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altLang="ko-KR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각 클래스 마다 등장하는 빈도가 다르기에 그것을 조율하기 위한 함수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.</a:t>
                </a: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가장 가까운 세포의 경계 까지의 거리</a:t>
                </a:r>
                <a:endParaRPr lang="en-US" altLang="ko-KR" sz="16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두번째로 가까운 세포의 경계까지의 거리</a:t>
                </a:r>
                <a:endParaRPr lang="en-US" altLang="ko-KR" sz="16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𝑤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𝑥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):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인접한 셀 사이에 있는 배경 레이블에 대하여 높은 가중치를 부여한다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.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즉 세포의 거리가 가까우면 가중치가 증가된다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.</a:t>
                </a: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51CAA7-BCF5-02DE-94A6-E548D3EB6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811" y="2293037"/>
                <a:ext cx="4628818" cy="46966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29E1A7C-FE8F-1DE1-B3CC-DA528CACE830}"/>
              </a:ext>
            </a:extLst>
          </p:cNvPr>
          <p:cNvSpPr txBox="1"/>
          <p:nvPr/>
        </p:nvSpPr>
        <p:spPr>
          <a:xfrm>
            <a:off x="484403" y="461190"/>
            <a:ext cx="1247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PART2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</a:t>
            </a:r>
            <a:r>
              <a:rPr lang="en-US" altLang="ko-KR" sz="1200" dirty="0">
                <a:solidFill>
                  <a:srgbClr val="98D4B3"/>
                </a:solidFill>
              </a:rPr>
              <a:t>U-Net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1F35E-C62A-27DB-65B3-D1C82AEA7776}"/>
              </a:ext>
            </a:extLst>
          </p:cNvPr>
          <p:cNvSpPr txBox="1"/>
          <p:nvPr/>
        </p:nvSpPr>
        <p:spPr>
          <a:xfrm>
            <a:off x="641371" y="817314"/>
            <a:ext cx="743344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U-Net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학습방법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Objective Function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B64F8E-B46B-D5A9-584F-C053431F2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71" y="2402843"/>
            <a:ext cx="5610246" cy="13377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6B402E-5C38-ADF2-DDF4-F1AF5D8C8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71" y="4198184"/>
            <a:ext cx="5610246" cy="149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75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997092"/>
            <a:ext cx="31518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10A290-6FAA-44DE-A4E8-543147A35DEE}"/>
              </a:ext>
            </a:extLst>
          </p:cNvPr>
          <p:cNvSpPr txBox="1"/>
          <p:nvPr/>
        </p:nvSpPr>
        <p:spPr>
          <a:xfrm>
            <a:off x="1938013" y="2782671"/>
            <a:ext cx="15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dirty="0">
                <a:solidFill>
                  <a:srgbClr val="5DBC8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F1F380-8FEA-48DE-89FC-20568B009911}"/>
              </a:ext>
            </a:extLst>
          </p:cNvPr>
          <p:cNvSpPr txBox="1"/>
          <p:nvPr/>
        </p:nvSpPr>
        <p:spPr>
          <a:xfrm>
            <a:off x="5541040" y="2819601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dirty="0">
                <a:solidFill>
                  <a:srgbClr val="5DBC8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B7B67E-7802-3056-A259-DB45FC9FEE91}"/>
              </a:ext>
            </a:extLst>
          </p:cNvPr>
          <p:cNvSpPr txBox="1"/>
          <p:nvPr/>
        </p:nvSpPr>
        <p:spPr>
          <a:xfrm>
            <a:off x="5541040" y="3890663"/>
            <a:ext cx="1786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U-NET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E21A0-B912-F542-D46E-F6A6B1031805}"/>
              </a:ext>
            </a:extLst>
          </p:cNvPr>
          <p:cNvSpPr txBox="1"/>
          <p:nvPr/>
        </p:nvSpPr>
        <p:spPr>
          <a:xfrm>
            <a:off x="1659826" y="3705998"/>
            <a:ext cx="2498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Image Segmentation</a:t>
            </a:r>
          </a:p>
        </p:txBody>
      </p:sp>
    </p:spTree>
    <p:extLst>
      <p:ext uri="{BB962C8B-B14F-4D97-AF65-F5344CB8AC3E}">
        <p14:creationId xmlns:p14="http://schemas.microsoft.com/office/powerpoint/2010/main" val="944571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209680" y="1334961"/>
            <a:ext cx="11744076" cy="537594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438931"/>
            <a:ext cx="2214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PART1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</a:t>
            </a:r>
            <a:r>
              <a:rPr lang="en-US" altLang="ko-KR" sz="1200" dirty="0">
                <a:solidFill>
                  <a:srgbClr val="98D4B3"/>
                </a:solidFill>
              </a:rPr>
              <a:t>Image </a:t>
            </a:r>
            <a:r>
              <a:rPr lang="en-US" altLang="ko-KR" sz="1200" dirty="0" err="1">
                <a:solidFill>
                  <a:srgbClr val="98D4B3"/>
                </a:solidFill>
              </a:rPr>
              <a:t>segmentaion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714990" y="821270"/>
            <a:ext cx="3315331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이미지 인식의 방법 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484403" y="1682882"/>
            <a:ext cx="630538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 내에서 사물 인식하는 방법에는 다양한 유형이 존재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98D4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Segmentation</a:t>
            </a:r>
            <a:r>
              <a:rPr lang="ko-KR" altLang="en-US" sz="1400" dirty="0">
                <a:solidFill>
                  <a:srgbClr val="98D4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각 픽셀 마다 클래스를</a:t>
            </a:r>
            <a:r>
              <a:rPr lang="en-US" altLang="ko-KR" sz="1400" dirty="0">
                <a:solidFill>
                  <a:srgbClr val="98D4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solidFill>
                  <a:srgbClr val="98D4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할당하는 작업을 의미</a:t>
            </a: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61B5399-8023-BF15-5312-9F21FE4C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533" y="2632098"/>
            <a:ext cx="8208333" cy="397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59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223962" y="1440489"/>
            <a:ext cx="11744076" cy="510343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438931"/>
            <a:ext cx="2214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PART1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</a:t>
            </a:r>
            <a:r>
              <a:rPr lang="en-US" altLang="ko-KR" sz="1200" dirty="0">
                <a:solidFill>
                  <a:srgbClr val="98D4B3"/>
                </a:solidFill>
              </a:rPr>
              <a:t>Image </a:t>
            </a:r>
            <a:r>
              <a:rPr lang="en-US" altLang="ko-KR" sz="1200" dirty="0" err="1">
                <a:solidFill>
                  <a:srgbClr val="98D4B3"/>
                </a:solidFill>
              </a:rPr>
              <a:t>segmentaion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593622" y="768746"/>
            <a:ext cx="5171609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Semantic Segmentation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484403" y="1557937"/>
            <a:ext cx="6305385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 내에 있는 각 물체들을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의미있는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단위로 분할하는 작업을 의미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일반적인 분류는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단일이미지를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하나의 클래스로 분류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Segmentation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각 픽셀 마다 클래스를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할당하는 작업을 의미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AACAB9-29E0-3472-C99A-EED6FB734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693" y="2835210"/>
            <a:ext cx="8296264" cy="342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31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223962" y="1440489"/>
            <a:ext cx="11744076" cy="510343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438931"/>
            <a:ext cx="2214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PART1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</a:t>
            </a:r>
            <a:r>
              <a:rPr lang="en-US" altLang="ko-KR" sz="1200" dirty="0">
                <a:solidFill>
                  <a:srgbClr val="98D4B3"/>
                </a:solidFill>
              </a:rPr>
              <a:t>Image </a:t>
            </a:r>
            <a:r>
              <a:rPr lang="en-US" altLang="ko-KR" sz="1200" dirty="0" err="1">
                <a:solidFill>
                  <a:srgbClr val="98D4B3"/>
                </a:solidFill>
              </a:rPr>
              <a:t>segmentaion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714990" y="821270"/>
            <a:ext cx="6332183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Semantic Segmentation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목표</a:t>
            </a:r>
            <a:endParaRPr lang="en-US" altLang="ko-KR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782026" y="1896009"/>
            <a:ext cx="6305385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이미지가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주어졌을때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en-US" altLang="ko-KR" sz="1400" dirty="0">
                <a:solidFill>
                  <a:srgbClr val="98D4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>
                <a:solidFill>
                  <a:srgbClr val="98D4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높이</a:t>
            </a:r>
            <a:r>
              <a:rPr lang="en-US" altLang="ko-KR" sz="1400" dirty="0">
                <a:solidFill>
                  <a:srgbClr val="98D4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</a:t>
            </a:r>
            <a:r>
              <a:rPr lang="ko-KR" altLang="en-US" sz="1400" dirty="0">
                <a:solidFill>
                  <a:srgbClr val="98D4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너비</a:t>
            </a:r>
            <a:r>
              <a:rPr lang="en-US" altLang="ko-KR" sz="1400" dirty="0">
                <a:solidFill>
                  <a:srgbClr val="98D4B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*1)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크기를 가지는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한장의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분할맵을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생성</a:t>
            </a: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86D9C3-1138-0565-3C53-7D675D9C6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26" y="2620568"/>
            <a:ext cx="10410908" cy="363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20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223962" y="1440489"/>
            <a:ext cx="11744076" cy="510343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438931"/>
            <a:ext cx="2214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PART1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</a:t>
            </a:r>
            <a:r>
              <a:rPr lang="en-US" altLang="ko-KR" sz="1200" dirty="0">
                <a:solidFill>
                  <a:srgbClr val="98D4B3"/>
                </a:solidFill>
              </a:rPr>
              <a:t>Image </a:t>
            </a:r>
            <a:r>
              <a:rPr lang="en-US" altLang="ko-KR" sz="1200" dirty="0" err="1">
                <a:solidFill>
                  <a:srgbClr val="98D4B3"/>
                </a:solidFill>
              </a:rPr>
              <a:t>segmentaion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714990" y="821270"/>
            <a:ext cx="3315331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이미지 인식의 방법 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A3E69F-138B-9FFD-CBEE-27BEFEF6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237" y="1461564"/>
            <a:ext cx="8724763" cy="4965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8ED4E-E548-7688-F4F3-21DFB599BAEE}"/>
              </a:ext>
            </a:extLst>
          </p:cNvPr>
          <p:cNvSpPr txBox="1"/>
          <p:nvPr/>
        </p:nvSpPr>
        <p:spPr>
          <a:xfrm>
            <a:off x="417176" y="2354531"/>
            <a:ext cx="279606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픽셀마다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 클래스에 대한 확률을 구해야 하기에 정답 으로는 </a:t>
            </a:r>
            <a:r>
              <a:rPr lang="en-US" altLang="ko-KR" sz="1400" dirty="0">
                <a:solidFill>
                  <a:srgbClr val="5DBC8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>
                <a:solidFill>
                  <a:srgbClr val="5DBC8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높이</a:t>
            </a:r>
            <a:r>
              <a:rPr lang="en-US" altLang="ko-KR" sz="1400" dirty="0">
                <a:solidFill>
                  <a:srgbClr val="5DBC8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</a:t>
            </a:r>
            <a:r>
              <a:rPr lang="ko-KR" altLang="en-US" sz="1400" dirty="0">
                <a:solidFill>
                  <a:srgbClr val="5DBC8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너비</a:t>
            </a:r>
            <a:r>
              <a:rPr lang="en-US" altLang="ko-KR" sz="1400" dirty="0">
                <a:solidFill>
                  <a:srgbClr val="5DBC8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*N)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형태를 가진다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C6A6B-0E24-6E96-F129-16F94004DB52}"/>
              </a:ext>
            </a:extLst>
          </p:cNvPr>
          <p:cNvSpPr txBox="1"/>
          <p:nvPr/>
        </p:nvSpPr>
        <p:spPr>
          <a:xfrm>
            <a:off x="323246" y="3907209"/>
            <a:ext cx="2796061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픽셀마다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one-hot encoding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형식을 따른다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6512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223962" y="1440489"/>
            <a:ext cx="11744076" cy="510343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438931"/>
            <a:ext cx="1247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PART2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</a:t>
            </a:r>
            <a:r>
              <a:rPr lang="en-US" altLang="ko-KR" sz="1200" dirty="0">
                <a:solidFill>
                  <a:srgbClr val="98D4B3"/>
                </a:solidFill>
              </a:rPr>
              <a:t>U-Net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641371" y="795055"/>
            <a:ext cx="1420582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U-Net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5508828" y="1771658"/>
            <a:ext cx="6305385" cy="578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U-Net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</a:t>
            </a: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Biomedical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분야에서 이미지 분할을 목적으로 제안된 </a:t>
            </a: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End-to-End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방식의 </a:t>
            </a: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Fully-Convolutional Network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 모델이다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오토인코더와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같은 인코더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디코더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(encoder-decoder)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 모델에도 속한다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오토 인코더는 인코딩 단계에서 차원축소를 거치면 이미지객체에 대한 자세한 위치정보를 잃게 되고 디코딩 단계에서도 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저차원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정보만을 이용하기에 손실을 회복하지 못함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이를 방지 하고자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U-net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에서는 인코딩 단계의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각레이어에서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얻은 특징을 디코딩 단계의 각 레이어 합치는 방법인 </a:t>
            </a:r>
            <a:r>
              <a:rPr lang="en-US" altLang="ko-KR" sz="1400" dirty="0">
                <a:solidFill>
                  <a:srgbClr val="5DBC8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skip connection 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사용한다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수축경로</a:t>
            </a:r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(contracting path)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이미지에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존재하는 문맥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(context)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정보를 처리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확장경로</a:t>
            </a:r>
            <a:r>
              <a:rPr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(Expansive path)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feature map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</a:t>
            </a:r>
            <a:r>
              <a:rPr lang="en-US" altLang="ko-KR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upsampling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하고 수축경로에서 포착한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feature map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context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결합 → 이는 더욱 정확한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localization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하는 역할을 한다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A74A79-416D-82D0-04D8-C3DDF8EE1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7" y="2020099"/>
            <a:ext cx="4935751" cy="351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4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223962" y="1440489"/>
            <a:ext cx="11744076" cy="510343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5120191" y="2499884"/>
            <a:ext cx="5818743" cy="4358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U-Net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초반 부분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2*2 Max pooling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으로 다운 샘플링 하여  해상도를 줄이고 채널의 수는 증가 시킨다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일반적인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CNN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처럼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Conv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연산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en-US" altLang="ko-KR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Relu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-&gt; Max pooling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반복한다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044491-D424-2DD6-367F-E2FE4885369D}"/>
              </a:ext>
            </a:extLst>
          </p:cNvPr>
          <p:cNvSpPr txBox="1"/>
          <p:nvPr/>
        </p:nvSpPr>
        <p:spPr>
          <a:xfrm>
            <a:off x="484403" y="438931"/>
            <a:ext cx="1247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PART2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</a:t>
            </a:r>
            <a:r>
              <a:rPr lang="en-US" altLang="ko-KR" sz="1200" dirty="0">
                <a:solidFill>
                  <a:srgbClr val="98D4B3"/>
                </a:solidFill>
              </a:rPr>
              <a:t>U-Net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F17240-475D-9299-CA20-7A51F9137BAC}"/>
              </a:ext>
            </a:extLst>
          </p:cNvPr>
          <p:cNvSpPr txBox="1"/>
          <p:nvPr/>
        </p:nvSpPr>
        <p:spPr>
          <a:xfrm>
            <a:off x="641371" y="795055"/>
            <a:ext cx="6949338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U-Net: 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수축경로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(Contracting path)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F0C2894-0CE2-BC99-99D8-1B91087F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96" y="1576314"/>
            <a:ext cx="3306362" cy="484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29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223962" y="1440489"/>
            <a:ext cx="11744076" cy="510343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641371" y="2761099"/>
            <a:ext cx="530666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U-Net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후반부분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2*2 convolution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(up-convolution)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하여 해상도를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 증가 시키며 채널의 크기를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 감소 시킨다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수축 경로에서 처리된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feature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맵을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서로 합쳐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저차원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이미지 정보 뿐만 아니라 고차원 정보도 이용할 수 있다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E1A7C-FE8F-1DE1-B3CC-DA528CACE830}"/>
              </a:ext>
            </a:extLst>
          </p:cNvPr>
          <p:cNvSpPr txBox="1"/>
          <p:nvPr/>
        </p:nvSpPr>
        <p:spPr>
          <a:xfrm>
            <a:off x="484403" y="461190"/>
            <a:ext cx="1247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PART2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</a:t>
            </a:r>
            <a:r>
              <a:rPr lang="en-US" altLang="ko-KR" sz="1200" dirty="0">
                <a:solidFill>
                  <a:srgbClr val="98D4B3"/>
                </a:solidFill>
              </a:rPr>
              <a:t>U-Net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1F35E-C62A-27DB-65B3-D1C82AEA7776}"/>
              </a:ext>
            </a:extLst>
          </p:cNvPr>
          <p:cNvSpPr txBox="1"/>
          <p:nvPr/>
        </p:nvSpPr>
        <p:spPr>
          <a:xfrm>
            <a:off x="641371" y="817314"/>
            <a:ext cx="6949338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U-Net: 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확장경로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(Expansive path) 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9D24418-2484-07A2-591C-D8099825D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515" y="1610518"/>
            <a:ext cx="4336419" cy="476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58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5802B9D3541924C9C75AB7F5A26876B" ma:contentTypeVersion="9" ma:contentTypeDescription="새 문서를 만듭니다." ma:contentTypeScope="" ma:versionID="95a4238a0d897169a7cc7fb22ddafc2d">
  <xsd:schema xmlns:xsd="http://www.w3.org/2001/XMLSchema" xmlns:xs="http://www.w3.org/2001/XMLSchema" xmlns:p="http://schemas.microsoft.com/office/2006/metadata/properties" xmlns:ns3="2ddb9657-9ce0-4058-b92d-fb87687b9277" xmlns:ns4="b67739b8-4ae3-4d81-a4cd-7f23a048e486" targetNamespace="http://schemas.microsoft.com/office/2006/metadata/properties" ma:root="true" ma:fieldsID="b9528f393401e9473ad0db620e1278d6" ns3:_="" ns4:_="">
    <xsd:import namespace="2ddb9657-9ce0-4058-b92d-fb87687b9277"/>
    <xsd:import namespace="b67739b8-4ae3-4d81-a4cd-7f23a048e4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db9657-9ce0-4058-b92d-fb87687b92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7739b8-4ae3-4d81-a4cd-7f23a048e48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D1C286-10B5-455A-BC2A-E00B5EBD94E1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2ddb9657-9ce0-4058-b92d-fb87687b9277"/>
    <ds:schemaRef ds:uri="http://purl.org/dc/dcmitype/"/>
    <ds:schemaRef ds:uri="http://purl.org/dc/elements/1.1/"/>
    <ds:schemaRef ds:uri="http://schemas.microsoft.com/office/infopath/2007/PartnerControls"/>
    <ds:schemaRef ds:uri="b67739b8-4ae3-4d81-a4cd-7f23a048e48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DB84007-57FB-42E2-A48E-43E7792F6A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C92F1F-C4A0-415E-8FFF-2CDA794ADCF0}">
  <ds:schemaRefs>
    <ds:schemaRef ds:uri="2ddb9657-9ce0-4058-b92d-fb87687b9277"/>
    <ds:schemaRef ds:uri="b67739b8-4ae3-4d81-a4cd-7f23a048e48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568</Words>
  <Application>Microsoft Office PowerPoint</Application>
  <PresentationFormat>와이드스크린</PresentationFormat>
  <Paragraphs>168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나눔스퀘어</vt:lpstr>
      <vt:lpstr>Calibri</vt:lpstr>
      <vt:lpstr>Cambria Math</vt:lpstr>
      <vt:lpstr>G마켓 산스 TTF Bold</vt:lpstr>
      <vt:lpstr>Montserrat ExtraBold</vt:lpstr>
      <vt:lpstr>G마켓 산스 TTF Medium</vt:lpstr>
      <vt:lpstr>Arial</vt:lpstr>
      <vt:lpstr>Calibri Light</vt:lpstr>
      <vt:lpstr>나눔스퀘어 Bold</vt:lpstr>
      <vt:lpstr>나눔스퀘어 Light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조민준</cp:lastModifiedBy>
  <cp:revision>208</cp:revision>
  <dcterms:created xsi:type="dcterms:W3CDTF">2021-07-13T13:21:52Z</dcterms:created>
  <dcterms:modified xsi:type="dcterms:W3CDTF">2023-04-10T16:21:58Z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0x010100E5802B9D3541924C9C75AB7F5A26876B</vt:lpwstr>
  </property>
</Properties>
</file>